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5" r:id="rId8"/>
    <p:sldId id="266" r:id="rId9"/>
    <p:sldId id="267" r:id="rId10"/>
    <p:sldId id="268" r:id="rId11"/>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C36C9-6A1A-4086-B235-5520FB5B4691}"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C36C9-6A1A-4086-B235-5520FB5B4691}"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C36C9-6A1A-4086-B235-5520FB5B4691}"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8/29/2017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mailto:OHE-admins@bluevalleyk12.org" TargetMode="External"/><Relationship Id="rId3" Type="http://schemas.openxmlformats.org/officeDocument/2006/relationships/hyperlink" Target="http://www.bluevalleyk12.org/ohe" TargetMode="External"/><Relationship Id="rId7" Type="http://schemas.openxmlformats.org/officeDocument/2006/relationships/hyperlink" Target="mailto:hstolz@bluevalleyk12.org"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mailto:csalter@bluevalleyk12.org" TargetMode="External"/><Relationship Id="rId5" Type="http://schemas.openxmlformats.org/officeDocument/2006/relationships/hyperlink" Target="mailto:jnelsen@bluevalleyk12.org" TargetMode="External"/><Relationship Id="rId4" Type="http://schemas.openxmlformats.org/officeDocument/2006/relationships/hyperlink" Target="mailto:srwelde@bluevalleyk12.or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
          <p:cNvSpPr txBox="1">
            <a:spLocks/>
          </p:cNvSpPr>
          <p:nvPr/>
        </p:nvSpPr>
        <p:spPr>
          <a:xfrm>
            <a:off x="609600" y="990600"/>
            <a:ext cx="7772400" cy="4800600"/>
          </a:xfrm>
          <a:prstGeom prst="rect">
            <a:avLst/>
          </a:prstGeom>
        </p:spPr>
        <p:txBody>
          <a:bodyPr>
            <a:noAutofit/>
          </a:bodyPr>
          <a:lstStyle/>
          <a:p>
            <a:pPr algn="ctr">
              <a:spcBef>
                <a:spcPct val="0"/>
              </a:spcBef>
              <a:defRPr/>
            </a:pPr>
            <a:r>
              <a:rPr lang="en-US" sz="2800" b="1" dirty="0">
                <a:ln w="28575" cmpd="sng">
                  <a:solidFill>
                    <a:srgbClr val="FFFFFF"/>
                  </a:solidFill>
                  <a:prstDash val="solid"/>
                  <a:miter lim="800000"/>
                </a:ln>
                <a:solidFill>
                  <a:srgbClr val="FF0000"/>
                </a:solidFill>
                <a:effectLst>
                  <a:outerShdw blurRad="50800" algn="tl" rotWithShape="0">
                    <a:srgbClr val="000000"/>
                  </a:outerShdw>
                </a:effectLst>
                <a:latin typeface="KG Strawberry Limeade" pitchFamily="2" charset="0"/>
                <a:ea typeface="+mj-ea"/>
                <a:cs typeface="+mj-cs"/>
              </a:rPr>
              <a:t/>
            </a:r>
            <a:br>
              <a:rPr lang="en-US" sz="2800" b="1" dirty="0">
                <a:ln w="28575" cmpd="sng">
                  <a:solidFill>
                    <a:srgbClr val="FFFFFF"/>
                  </a:solidFill>
                  <a:prstDash val="solid"/>
                  <a:miter lim="800000"/>
                </a:ln>
                <a:solidFill>
                  <a:srgbClr val="FF0000"/>
                </a:solidFill>
                <a:effectLst>
                  <a:outerShdw blurRad="50800" algn="tl" rotWithShape="0">
                    <a:srgbClr val="000000"/>
                  </a:outerShdw>
                </a:effectLst>
                <a:latin typeface="KG Strawberry Limeade" pitchFamily="2" charset="0"/>
                <a:ea typeface="+mj-ea"/>
                <a:cs typeface="+mj-cs"/>
              </a:rPr>
            </a:br>
            <a:endParaRPr lang="en-US" sz="2800" dirty="0">
              <a:ln w="38100">
                <a:noFill/>
              </a:ln>
              <a:solidFill>
                <a:srgbClr val="FF0000"/>
              </a:solidFill>
              <a:latin typeface="Love Ya Like A Sister Solid" pitchFamily="2" charset="0"/>
              <a:ea typeface="CCLoveYall" pitchFamily="2" charset="0"/>
              <a:cs typeface="+mj-cs"/>
            </a:endParaRPr>
          </a:p>
        </p:txBody>
      </p:sp>
      <p:sp>
        <p:nvSpPr>
          <p:cNvPr id="4" name="Subtitle 2"/>
          <p:cNvSpPr txBox="1">
            <a:spLocks/>
          </p:cNvSpPr>
          <p:nvPr/>
        </p:nvSpPr>
        <p:spPr>
          <a:xfrm>
            <a:off x="1250373" y="1905000"/>
            <a:ext cx="6400800" cy="609600"/>
          </a:xfrm>
          <a:prstGeom prst="rect">
            <a:avLst/>
          </a:prstGeom>
        </p:spPr>
        <p:txBody>
          <a:bodyPr>
            <a:noAutofit/>
          </a:bodyPr>
          <a:lstStyle/>
          <a:p>
            <a:pPr marL="342900" indent="-342900" algn="ctr">
              <a:spcBef>
                <a:spcPct val="20000"/>
              </a:spcBef>
              <a:defRPr/>
            </a:pPr>
            <a:r>
              <a:rPr lang="en-US" sz="3600" dirty="0">
                <a:latin typeface="KG One Thing" panose="02000503000000020004" pitchFamily="2" charset="0"/>
              </a:rPr>
              <a:t>Miss Nelsen’s Class</a:t>
            </a:r>
            <a:endParaRPr lang="en-US" sz="3600" dirty="0">
              <a:latin typeface="KG One Thing" panose="02000503000000020004" pitchFamily="2" charset="0"/>
            </a:endParaRPr>
          </a:p>
        </p:txBody>
      </p:sp>
      <p:sp>
        <p:nvSpPr>
          <p:cNvPr id="5" name="TextBox 4"/>
          <p:cNvSpPr txBox="1"/>
          <p:nvPr/>
        </p:nvSpPr>
        <p:spPr>
          <a:xfrm>
            <a:off x="1485900" y="1053405"/>
            <a:ext cx="6172200" cy="923330"/>
          </a:xfrm>
          <a:prstGeom prst="rect">
            <a:avLst/>
          </a:prstGeom>
          <a:noFill/>
        </p:spPr>
        <p:txBody>
          <a:bodyPr wrap="square" rtlCol="0">
            <a:spAutoFit/>
          </a:bodyPr>
          <a:lstStyle/>
          <a:p>
            <a:r>
              <a:rPr lang="en-US" sz="5400" dirty="0" smtClean="0">
                <a:latin typeface="KG Strawberry Limeade" panose="02000507000000020002" pitchFamily="2" charset="0"/>
              </a:rPr>
              <a:t>Welcome to 2</a:t>
            </a:r>
            <a:r>
              <a:rPr lang="en-US" sz="5400" baseline="30000" dirty="0" smtClean="0">
                <a:latin typeface="KG Strawberry Limeade" panose="02000507000000020002" pitchFamily="2" charset="0"/>
              </a:rPr>
              <a:t>nd</a:t>
            </a:r>
            <a:r>
              <a:rPr lang="en-US" sz="5400" dirty="0" smtClean="0">
                <a:latin typeface="KG Strawberry Limeade" panose="02000507000000020002" pitchFamily="2" charset="0"/>
              </a:rPr>
              <a:t> Grade</a:t>
            </a:r>
            <a:endParaRPr lang="en-US" sz="5400" dirty="0">
              <a:latin typeface="KG Strawberry Limeade" panose="02000507000000020002" pitchFamily="2" charset="0"/>
            </a:endParaRPr>
          </a:p>
        </p:txBody>
      </p:sp>
      <p:sp>
        <p:nvSpPr>
          <p:cNvPr id="6" name="Rectangle 5"/>
          <p:cNvSpPr/>
          <p:nvPr/>
        </p:nvSpPr>
        <p:spPr>
          <a:xfrm>
            <a:off x="2209800" y="2492276"/>
            <a:ext cx="4724400" cy="2308324"/>
          </a:xfrm>
          <a:prstGeom prst="rect">
            <a:avLst/>
          </a:prstGeom>
        </p:spPr>
        <p:txBody>
          <a:bodyPr wrap="square">
            <a:spAutoFit/>
          </a:bodyPr>
          <a:lstStyle/>
          <a:p>
            <a:endParaRPr lang="en-US" dirty="0">
              <a:solidFill>
                <a:srgbClr val="000000"/>
              </a:solidFill>
              <a:latin typeface="Comic Sans MS" panose="030F0702030302020204" pitchFamily="66" charset="0"/>
            </a:endParaRPr>
          </a:p>
          <a:p>
            <a:pPr>
              <a:buFont typeface="Symbol" panose="05050102010706020507" pitchFamily="18" charset="2"/>
              <a:buChar char="·"/>
            </a:pPr>
            <a:r>
              <a:rPr lang="en-US" dirty="0">
                <a:solidFill>
                  <a:srgbClr val="000000"/>
                </a:solidFill>
                <a:latin typeface="KG Miss Kindergarten" panose="02000000000000000000" pitchFamily="2" charset="0"/>
              </a:rPr>
              <a:t>Find your students desk to find a special letter.</a:t>
            </a:r>
          </a:p>
          <a:p>
            <a:pPr>
              <a:buFont typeface="Symbol" panose="05050102010706020507" pitchFamily="18" charset="2"/>
              <a:buChar char="·"/>
            </a:pPr>
            <a:endParaRPr lang="en-US" dirty="0">
              <a:solidFill>
                <a:srgbClr val="000000"/>
              </a:solidFill>
              <a:latin typeface="KG Miss Kindergarten" panose="02000000000000000000" pitchFamily="2" charset="0"/>
            </a:endParaRPr>
          </a:p>
          <a:p>
            <a:pPr>
              <a:buFont typeface="Symbol" panose="05050102010706020507" pitchFamily="18" charset="2"/>
              <a:buChar char="·"/>
            </a:pPr>
            <a:r>
              <a:rPr lang="en-US" dirty="0">
                <a:solidFill>
                  <a:srgbClr val="000000"/>
                </a:solidFill>
                <a:latin typeface="KG Miss Kindergarten" panose="02000000000000000000" pitchFamily="2" charset="0"/>
              </a:rPr>
              <a:t>There is a piece of paper for you to </a:t>
            </a:r>
            <a:r>
              <a:rPr lang="en-US" dirty="0" smtClean="0">
                <a:solidFill>
                  <a:srgbClr val="000000"/>
                </a:solidFill>
                <a:latin typeface="KG Miss Kindergarten" panose="02000000000000000000" pitchFamily="2" charset="0"/>
              </a:rPr>
              <a:t>   </a:t>
            </a:r>
          </a:p>
          <a:p>
            <a:r>
              <a:rPr lang="en-US" dirty="0">
                <a:solidFill>
                  <a:srgbClr val="000000"/>
                </a:solidFill>
                <a:latin typeface="KG Miss Kindergarten" panose="02000000000000000000" pitchFamily="2" charset="0"/>
              </a:rPr>
              <a:t> </a:t>
            </a:r>
            <a:r>
              <a:rPr lang="en-US" dirty="0" smtClean="0">
                <a:solidFill>
                  <a:srgbClr val="000000"/>
                </a:solidFill>
                <a:latin typeface="KG Miss Kindergarten" panose="02000000000000000000" pitchFamily="2" charset="0"/>
              </a:rPr>
              <a:t> write </a:t>
            </a:r>
            <a:r>
              <a:rPr lang="en-US" dirty="0">
                <a:solidFill>
                  <a:srgbClr val="000000"/>
                </a:solidFill>
                <a:latin typeface="KG Miss Kindergarten" panose="02000000000000000000" pitchFamily="2" charset="0"/>
              </a:rPr>
              <a:t>a letter </a:t>
            </a:r>
            <a:r>
              <a:rPr lang="en-US" dirty="0" smtClean="0">
                <a:solidFill>
                  <a:srgbClr val="000000"/>
                </a:solidFill>
                <a:latin typeface="KG Miss Kindergarten" panose="02000000000000000000" pitchFamily="2" charset="0"/>
              </a:rPr>
              <a:t>to your </a:t>
            </a:r>
            <a:r>
              <a:rPr lang="en-US" dirty="0">
                <a:solidFill>
                  <a:srgbClr val="000000"/>
                </a:solidFill>
                <a:latin typeface="KG Miss Kindergarten" panose="02000000000000000000" pitchFamily="2" charset="0"/>
              </a:rPr>
              <a:t>student.  Leave </a:t>
            </a:r>
            <a:r>
              <a:rPr lang="en-US" dirty="0" smtClean="0">
                <a:solidFill>
                  <a:srgbClr val="000000"/>
                </a:solidFill>
                <a:latin typeface="KG Miss Kindergarten" panose="02000000000000000000" pitchFamily="2" charset="0"/>
              </a:rPr>
              <a:t>  </a:t>
            </a:r>
          </a:p>
          <a:p>
            <a:r>
              <a:rPr lang="en-US" dirty="0">
                <a:solidFill>
                  <a:srgbClr val="000000"/>
                </a:solidFill>
                <a:latin typeface="KG Miss Kindergarten" panose="02000000000000000000" pitchFamily="2" charset="0"/>
              </a:rPr>
              <a:t> </a:t>
            </a:r>
            <a:r>
              <a:rPr lang="en-US" dirty="0" smtClean="0">
                <a:solidFill>
                  <a:srgbClr val="000000"/>
                </a:solidFill>
                <a:latin typeface="KG Miss Kindergarten" panose="02000000000000000000" pitchFamily="2" charset="0"/>
              </a:rPr>
              <a:t> it </a:t>
            </a:r>
            <a:r>
              <a:rPr lang="en-US" dirty="0">
                <a:solidFill>
                  <a:srgbClr val="000000"/>
                </a:solidFill>
                <a:latin typeface="KG Miss Kindergarten" panose="02000000000000000000" pitchFamily="2" charset="0"/>
              </a:rPr>
              <a:t>in their desk so they have </a:t>
            </a:r>
            <a:endParaRPr lang="en-US" dirty="0" smtClean="0">
              <a:solidFill>
                <a:srgbClr val="000000"/>
              </a:solidFill>
              <a:latin typeface="KG Miss Kindergarten" panose="02000000000000000000" pitchFamily="2" charset="0"/>
            </a:endParaRPr>
          </a:p>
          <a:p>
            <a:r>
              <a:rPr lang="en-US" dirty="0">
                <a:solidFill>
                  <a:srgbClr val="000000"/>
                </a:solidFill>
                <a:latin typeface="KG Miss Kindergarten" panose="02000000000000000000" pitchFamily="2" charset="0"/>
              </a:rPr>
              <a:t> </a:t>
            </a:r>
            <a:r>
              <a:rPr lang="en-US" dirty="0" smtClean="0">
                <a:solidFill>
                  <a:srgbClr val="000000"/>
                </a:solidFill>
                <a:latin typeface="KG Miss Kindergarten" panose="02000000000000000000" pitchFamily="2" charset="0"/>
              </a:rPr>
              <a:t> a nice </a:t>
            </a:r>
            <a:r>
              <a:rPr lang="en-US" dirty="0">
                <a:solidFill>
                  <a:srgbClr val="000000"/>
                </a:solidFill>
                <a:latin typeface="KG Miss Kindergarten" panose="02000000000000000000" pitchFamily="2" charset="0"/>
              </a:rPr>
              <a:t>surprise tomorrow morning!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2360360" y="914400"/>
            <a:ext cx="4100033" cy="830997"/>
          </a:xfrm>
          <a:prstGeom prst="rect">
            <a:avLst/>
          </a:prstGeom>
        </p:spPr>
        <p:txBody>
          <a:bodyPr wrap="none">
            <a:spAutoFit/>
          </a:bodyPr>
          <a:lstStyle/>
          <a:p>
            <a:pPr algn="ctr">
              <a:spcBef>
                <a:spcPct val="0"/>
              </a:spcBef>
              <a:defRPr/>
            </a:pPr>
            <a:r>
              <a:rPr lang="en-US" sz="4800" dirty="0">
                <a:latin typeface="DK Moonlight Serenade" pitchFamily="50" charset="0"/>
              </a:rPr>
              <a:t>A Few More Things! </a:t>
            </a:r>
            <a:endParaRPr lang="en-US" sz="4800" dirty="0">
              <a:ln w="17780" cmpd="sng">
                <a:solidFill>
                  <a:srgbClr val="FFFFFF"/>
                </a:solidFill>
                <a:prstDash val="solid"/>
                <a:miter lim="800000"/>
              </a:ln>
              <a:effectLst>
                <a:outerShdw blurRad="50800" algn="tl" rotWithShape="0">
                  <a:srgbClr val="000000"/>
                </a:outerShdw>
              </a:effectLst>
              <a:latin typeface="DK Moonlight Serenade" pitchFamily="50" charset="0"/>
            </a:endParaRPr>
          </a:p>
        </p:txBody>
      </p:sp>
      <p:sp>
        <p:nvSpPr>
          <p:cNvPr id="6" name="Rectangle 5"/>
          <p:cNvSpPr/>
          <p:nvPr/>
        </p:nvSpPr>
        <p:spPr>
          <a:xfrm>
            <a:off x="533400" y="1640681"/>
            <a:ext cx="7696200" cy="3693319"/>
          </a:xfrm>
          <a:prstGeom prst="rect">
            <a:avLst/>
          </a:prstGeom>
        </p:spPr>
        <p:txBody>
          <a:bodyPr wrap="square">
            <a:spAutoFit/>
          </a:bodyPr>
          <a:lstStyle/>
          <a:p>
            <a:pPr lvl="1">
              <a:buFont typeface="Wingdings" panose="05000000000000000000" pitchFamily="2" charset="2"/>
              <a:buChar char="v"/>
            </a:pPr>
            <a:r>
              <a:rPr lang="en-US" dirty="0">
                <a:latin typeface="KG Miss Kindergarten" panose="02000000000000000000" pitchFamily="2" charset="0"/>
              </a:rPr>
              <a:t>Look for a student log-in label to appear inside the green take home folder in September for access to curriculum websites, </a:t>
            </a:r>
            <a:r>
              <a:rPr lang="en-US" dirty="0" err="1">
                <a:latin typeface="KG Miss Kindergarten" panose="02000000000000000000" pitchFamily="2" charset="0"/>
              </a:rPr>
              <a:t>BrainPop</a:t>
            </a:r>
            <a:r>
              <a:rPr lang="en-US" dirty="0">
                <a:latin typeface="KG Miss Kindergarten" panose="02000000000000000000" pitchFamily="2" charset="0"/>
              </a:rPr>
              <a:t> Jr., Pearson (math), Benchmark (reading), and </a:t>
            </a:r>
            <a:r>
              <a:rPr lang="en-US" dirty="0" err="1">
                <a:latin typeface="KG Miss Kindergarten" panose="02000000000000000000" pitchFamily="2" charset="0"/>
              </a:rPr>
              <a:t>Sumdog</a:t>
            </a:r>
            <a:r>
              <a:rPr lang="en-US" dirty="0">
                <a:latin typeface="KG Miss Kindergarten" panose="02000000000000000000" pitchFamily="2" charset="0"/>
              </a:rPr>
              <a:t>!</a:t>
            </a:r>
          </a:p>
          <a:p>
            <a:pPr lvl="1">
              <a:buFont typeface="Wingdings" panose="05000000000000000000" pitchFamily="2" charset="2"/>
              <a:buChar char="v"/>
            </a:pPr>
            <a:endParaRPr lang="en-US" dirty="0">
              <a:latin typeface="KG Miss Kindergarten" panose="02000000000000000000" pitchFamily="2" charset="0"/>
            </a:endParaRPr>
          </a:p>
          <a:p>
            <a:pPr lvl="1">
              <a:buFont typeface="Wingdings" panose="05000000000000000000" pitchFamily="2" charset="2"/>
              <a:buChar char="v"/>
            </a:pPr>
            <a:r>
              <a:rPr lang="en-US" dirty="0">
                <a:latin typeface="KG Miss Kindergarten" panose="02000000000000000000" pitchFamily="2" charset="0"/>
              </a:rPr>
              <a:t>Seesaw: Make sure you grab your student’s QR code so you can check out their online journals throughout the year!</a:t>
            </a:r>
          </a:p>
          <a:p>
            <a:pPr lvl="1">
              <a:buFont typeface="Wingdings" panose="05000000000000000000" pitchFamily="2" charset="2"/>
              <a:buChar char="v"/>
            </a:pPr>
            <a:endParaRPr lang="en-US" dirty="0">
              <a:latin typeface="KG Miss Kindergarten" panose="02000000000000000000" pitchFamily="2" charset="0"/>
            </a:endParaRPr>
          </a:p>
          <a:p>
            <a:pPr lvl="1">
              <a:buFont typeface="Wingdings" panose="05000000000000000000" pitchFamily="2" charset="2"/>
              <a:buChar char="v"/>
            </a:pPr>
            <a:r>
              <a:rPr lang="en-US" dirty="0">
                <a:latin typeface="KG Miss Kindergarten" panose="02000000000000000000" pitchFamily="2" charset="0"/>
              </a:rPr>
              <a:t>Book orders: Online Only! Look for first flyer in </a:t>
            </a:r>
            <a:endParaRPr lang="en-US" dirty="0" smtClean="0">
              <a:latin typeface="KG Miss Kindergarten" panose="02000000000000000000" pitchFamily="2" charset="0"/>
            </a:endParaRPr>
          </a:p>
          <a:p>
            <a:pPr lvl="1"/>
            <a:r>
              <a:rPr lang="en-US" dirty="0" smtClean="0">
                <a:latin typeface="KG Miss Kindergarten" panose="02000000000000000000" pitchFamily="2" charset="0"/>
              </a:rPr>
              <a:t>   take </a:t>
            </a:r>
            <a:r>
              <a:rPr lang="en-US" dirty="0">
                <a:latin typeface="KG Miss Kindergarten" panose="02000000000000000000" pitchFamily="2" charset="0"/>
              </a:rPr>
              <a:t>home folders Friday! </a:t>
            </a:r>
            <a:endParaRPr lang="en-US" dirty="0" smtClean="0">
              <a:latin typeface="KG Miss Kindergarten" panose="02000000000000000000" pitchFamily="2" charset="0"/>
            </a:endParaRPr>
          </a:p>
          <a:p>
            <a:pPr lvl="1"/>
            <a:endParaRPr lang="en-US" dirty="0">
              <a:latin typeface="KG Miss Kindergarten" panose="02000000000000000000" pitchFamily="2" charset="0"/>
            </a:endParaRPr>
          </a:p>
          <a:p>
            <a:pPr lvl="1"/>
            <a:endParaRPr lang="en-US" dirty="0">
              <a:latin typeface="KG Miss Kindergarten" panose="02000000000000000000" pitchFamily="2" charset="0"/>
            </a:endParaRPr>
          </a:p>
          <a:p>
            <a:pPr lvl="1">
              <a:buFont typeface="Wingdings" panose="05000000000000000000" pitchFamily="2" charset="2"/>
              <a:buChar char="v"/>
            </a:pPr>
            <a:endParaRPr lang="en-US" dirty="0">
              <a:latin typeface="KG Miss Kindergarten" panose="02000000000000000000" pitchFamily="2" charset="0"/>
            </a:endParaRPr>
          </a:p>
        </p:txBody>
      </p:sp>
      <p:sp>
        <p:nvSpPr>
          <p:cNvPr id="7" name="Rectangle 6"/>
          <p:cNvSpPr/>
          <p:nvPr/>
        </p:nvSpPr>
        <p:spPr>
          <a:xfrm>
            <a:off x="550007" y="4542472"/>
            <a:ext cx="6003193" cy="1477328"/>
          </a:xfrm>
          <a:prstGeom prst="rect">
            <a:avLst/>
          </a:prstGeom>
        </p:spPr>
        <p:txBody>
          <a:bodyPr wrap="square">
            <a:spAutoFit/>
          </a:bodyPr>
          <a:lstStyle/>
          <a:p>
            <a:pPr lvl="1">
              <a:buFont typeface="Wingdings" panose="05000000000000000000" pitchFamily="2" charset="2"/>
              <a:buChar char="v"/>
            </a:pPr>
            <a:r>
              <a:rPr lang="en-US" dirty="0">
                <a:latin typeface="KG Miss Kindergarten" panose="02000000000000000000" pitchFamily="2" charset="0"/>
              </a:rPr>
              <a:t>We will have field trips this year. Some field trips will involve us traveling to a location and other field trip experiences will come to us. More information will be given prior to the field trip.   </a:t>
            </a:r>
            <a:endParaRPr lang="en-US" dirty="0">
              <a:latin typeface="KG Miss Kindergarten" panose="02000000000000000000"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981200"/>
            <a:ext cx="7772400" cy="1143000"/>
          </a:xfrm>
          <a:prstGeom prst="rect">
            <a:avLst/>
          </a:prstGeom>
        </p:spPr>
        <p:txBody>
          <a:bodyPr>
            <a:normAutofit/>
          </a:bodyPr>
          <a:lstStyle/>
          <a:p>
            <a:pPr algn="ctr">
              <a:spcBef>
                <a:spcPct val="0"/>
              </a:spcBef>
              <a:defRPr/>
            </a:pPr>
            <a:endPar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endParaRPr>
          </a:p>
        </p:txBody>
      </p:sp>
      <p:sp>
        <p:nvSpPr>
          <p:cNvPr id="5" name="Title 1"/>
          <p:cNvSpPr txBox="1">
            <a:spLocks/>
          </p:cNvSpPr>
          <p:nvPr/>
        </p:nvSpPr>
        <p:spPr>
          <a:xfrm>
            <a:off x="457200" y="904172"/>
            <a:ext cx="8229600" cy="1111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DK Moonlight Serenade" pitchFamily="50" charset="0"/>
              </a:rPr>
              <a:t>What can we expect this year?</a:t>
            </a:r>
          </a:p>
        </p:txBody>
      </p:sp>
      <p:sp>
        <p:nvSpPr>
          <p:cNvPr id="6" name="Content Placeholder 2"/>
          <p:cNvSpPr txBox="1">
            <a:spLocks/>
          </p:cNvSpPr>
          <p:nvPr/>
        </p:nvSpPr>
        <p:spPr>
          <a:xfrm>
            <a:off x="1143000" y="1600202"/>
            <a:ext cx="6934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KG Miss Kindergarten" panose="02000000000000000000" pitchFamily="2" charset="0"/>
              </a:rPr>
              <a:t>Infused technology</a:t>
            </a:r>
          </a:p>
          <a:p>
            <a:r>
              <a:rPr lang="en-US" sz="2000" b="1" u="sng" dirty="0">
                <a:latin typeface="KG Miss Kindergarten" panose="02000000000000000000" pitchFamily="2" charset="0"/>
              </a:rPr>
              <a:t>Project-Based Learning</a:t>
            </a:r>
          </a:p>
          <a:p>
            <a:r>
              <a:rPr lang="en-US" sz="2000" dirty="0">
                <a:latin typeface="KG Miss Kindergarten" panose="02000000000000000000" pitchFamily="2" charset="0"/>
              </a:rPr>
              <a:t>Emphasis on student critical thinking</a:t>
            </a:r>
          </a:p>
          <a:p>
            <a:r>
              <a:rPr lang="en-US" sz="2000" dirty="0">
                <a:latin typeface="KG Miss Kindergarten" panose="02000000000000000000" pitchFamily="2" charset="0"/>
              </a:rPr>
              <a:t>Challenging reading material</a:t>
            </a:r>
          </a:p>
          <a:p>
            <a:r>
              <a:rPr lang="en-US" sz="2000" dirty="0">
                <a:latin typeface="KG Miss Kindergarten" panose="02000000000000000000" pitchFamily="2" charset="0"/>
              </a:rPr>
              <a:t>Application of math concepts</a:t>
            </a:r>
          </a:p>
          <a:p>
            <a:r>
              <a:rPr lang="en-US" sz="2000" dirty="0">
                <a:latin typeface="KG Miss Kindergarten" panose="02000000000000000000" pitchFamily="2" charset="0"/>
              </a:rPr>
              <a:t>On-going, job-embedded Professional learning for all staff </a:t>
            </a:r>
          </a:p>
          <a:p>
            <a:endParaRPr lang="en-US" dirty="0"/>
          </a:p>
        </p:txBody>
      </p:sp>
      <p:sp>
        <p:nvSpPr>
          <p:cNvPr id="7" name="Content Placeholder 2"/>
          <p:cNvSpPr txBox="1">
            <a:spLocks/>
          </p:cNvSpPr>
          <p:nvPr/>
        </p:nvSpPr>
        <p:spPr>
          <a:xfrm>
            <a:off x="2895600" y="4038602"/>
            <a:ext cx="6934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KG Miss Kindergarten" panose="02000000000000000000" pitchFamily="2" charset="0"/>
              </a:rPr>
              <a:t>Parent updates </a:t>
            </a:r>
          </a:p>
          <a:p>
            <a:r>
              <a:rPr lang="en-US" sz="2000" dirty="0">
                <a:latin typeface="KG Miss Kindergarten" panose="02000000000000000000" pitchFamily="2" charset="0"/>
              </a:rPr>
              <a:t>MAP assessments in the fall, winter, 	and spring semesters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914400"/>
            <a:ext cx="7772400" cy="1143000"/>
          </a:xfrm>
          <a:prstGeom prst="rect">
            <a:avLst/>
          </a:prstGeom>
        </p:spPr>
        <p:txBody>
          <a:bodyPr>
            <a:normAutofit/>
          </a:bodyPr>
          <a:lstStyle/>
          <a:p>
            <a:pPr lvl="0" algn="ctr">
              <a:spcBef>
                <a:spcPct val="0"/>
              </a:spcBef>
              <a:defRPr/>
            </a:pPr>
            <a:r>
              <a:rPr lang="en-US" sz="4800" b="1" dirty="0">
                <a:solidFill>
                  <a:srgbClr val="0070C0"/>
                </a:solidFill>
                <a:latin typeface="DK Moonlight Serenade" pitchFamily="50" charset="0"/>
              </a:rPr>
              <a:t>Nut-Safer Classrooms</a:t>
            </a:r>
            <a:endParaRPr lang="en-US" sz="4800" dirty="0">
              <a:ln w="17780" cmpd="sng">
                <a:solidFill>
                  <a:srgbClr val="FFFFFF"/>
                </a:solidFill>
                <a:prstDash val="solid"/>
                <a:miter lim="800000"/>
              </a:ln>
              <a:effectLst>
                <a:outerShdw blurRad="50800" algn="tl" rotWithShape="0">
                  <a:srgbClr val="000000"/>
                </a:outerShdw>
              </a:effectLst>
              <a:latin typeface="DK Moonlight Serenade" pitchFamily="50" charset="0"/>
              <a:ea typeface="+mj-ea"/>
              <a:cs typeface="+mj-cs"/>
            </a:endParaRPr>
          </a:p>
        </p:txBody>
      </p:sp>
      <p:sp>
        <p:nvSpPr>
          <p:cNvPr id="5" name="Content Placeholder 2"/>
          <p:cNvSpPr txBox="1">
            <a:spLocks/>
          </p:cNvSpPr>
          <p:nvPr/>
        </p:nvSpPr>
        <p:spPr>
          <a:xfrm>
            <a:off x="914401" y="1600200"/>
            <a:ext cx="7239000" cy="5257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KG Miss Kindergarten" panose="02000000000000000000" pitchFamily="2" charset="0"/>
              </a:rPr>
              <a:t>All classrooms at OHE will be nut-safer classrooms. The list is available on the school’s website.</a:t>
            </a:r>
          </a:p>
          <a:p>
            <a:pPr marL="0" indent="0">
              <a:buNone/>
            </a:pPr>
            <a:endParaRPr lang="en-US" sz="1800" dirty="0">
              <a:latin typeface="KG Miss Kindergarten" panose="02000000000000000000" pitchFamily="2" charset="0"/>
            </a:endParaRPr>
          </a:p>
          <a:p>
            <a:r>
              <a:rPr lang="en-US" sz="1800" dirty="0">
                <a:latin typeface="KG Miss Kindergarten" panose="02000000000000000000" pitchFamily="2" charset="0"/>
              </a:rPr>
              <a:t>For daily snacks, families should consult the Nut-Safer list for items safe to bring in each day.  Let your teacher know if you have questions.  </a:t>
            </a:r>
          </a:p>
          <a:p>
            <a:pPr marL="0" indent="0">
              <a:buNone/>
            </a:pPr>
            <a:endParaRPr lang="en-US" sz="1800" dirty="0">
              <a:latin typeface="KG Miss Kindergarten" panose="02000000000000000000" pitchFamily="2" charset="0"/>
            </a:endParaRPr>
          </a:p>
        </p:txBody>
      </p:sp>
      <p:sp>
        <p:nvSpPr>
          <p:cNvPr id="6" name="Rectangle 5"/>
          <p:cNvSpPr/>
          <p:nvPr/>
        </p:nvSpPr>
        <p:spPr>
          <a:xfrm>
            <a:off x="914400" y="3581400"/>
            <a:ext cx="5562599" cy="2031325"/>
          </a:xfrm>
          <a:prstGeom prst="rect">
            <a:avLst/>
          </a:prstGeom>
        </p:spPr>
        <p:txBody>
          <a:bodyPr wrap="square">
            <a:spAutoFit/>
          </a:bodyPr>
          <a:lstStyle/>
          <a:p>
            <a:pPr marL="285750" indent="-285750">
              <a:buFont typeface="Arial" panose="020B0604020202020204" pitchFamily="34" charset="0"/>
              <a:buChar char="•"/>
            </a:pPr>
            <a:r>
              <a:rPr lang="en-US" dirty="0">
                <a:latin typeface="KG Miss Kindergarten" panose="02000000000000000000" pitchFamily="2" charset="0"/>
              </a:rPr>
              <a:t>For the three classroom parties, please only provide food items from the Nut-safer list. NO HOMEMADE TREATS WILL BE ALLOWED for the parties.</a:t>
            </a:r>
          </a:p>
          <a:p>
            <a:pPr marL="285750" indent="-285750">
              <a:buFont typeface="Arial" panose="020B0604020202020204" pitchFamily="34" charset="0"/>
              <a:buChar char="•"/>
            </a:pPr>
            <a:endParaRPr lang="en-US" dirty="0">
              <a:latin typeface="KG Miss Kindergarten" panose="02000000000000000000" pitchFamily="2" charset="0"/>
            </a:endParaRPr>
          </a:p>
          <a:p>
            <a:pPr marL="285750" indent="-285750">
              <a:buFont typeface="Arial" panose="020B0604020202020204" pitchFamily="34" charset="0"/>
              <a:buChar char="•"/>
            </a:pPr>
            <a:r>
              <a:rPr lang="en-US" b="1" dirty="0">
                <a:latin typeface="KG Miss Kindergarten" panose="02000000000000000000" pitchFamily="2" charset="0"/>
              </a:rPr>
              <a:t>Tip: It’s on the OHE Webpage, pull it up while you shop!</a:t>
            </a:r>
            <a:endParaRPr lang="en-US" b="1" dirty="0">
              <a:latin typeface="KG Miss Kindergarten" panose="02000000000000000000"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990600"/>
            <a:ext cx="7772400" cy="1143000"/>
          </a:xfrm>
          <a:prstGeom prst="rect">
            <a:avLst/>
          </a:prstGeom>
        </p:spPr>
        <p:txBody>
          <a:bodyPr>
            <a:normAutofit/>
          </a:bodyPr>
          <a:lstStyle/>
          <a:p>
            <a:pPr algn="ctr">
              <a:spcBef>
                <a:spcPct val="0"/>
              </a:spcBef>
              <a:defRPr/>
            </a:pPr>
            <a:r>
              <a:rPr lang="en-US" sz="4800" dirty="0">
                <a:latin typeface="DK Moonlight Serenade" pitchFamily="50" charset="0"/>
              </a:rPr>
              <a:t>Birthday Celebrations</a:t>
            </a:r>
            <a:endParaRPr lang="en-US" sz="4800" dirty="0">
              <a:ln w="17780" cmpd="sng">
                <a:solidFill>
                  <a:srgbClr val="FFFFFF"/>
                </a:solidFill>
                <a:prstDash val="solid"/>
                <a:miter lim="800000"/>
              </a:ln>
              <a:effectLst>
                <a:outerShdw blurRad="50800" algn="tl" rotWithShape="0">
                  <a:srgbClr val="000000"/>
                </a:outerShdw>
              </a:effectLst>
              <a:latin typeface="DK Moonlight Serenade" pitchFamily="50" charset="0"/>
              <a:ea typeface="+mj-ea"/>
              <a:cs typeface="+mj-cs"/>
            </a:endParaRPr>
          </a:p>
        </p:txBody>
      </p:sp>
      <p:sp>
        <p:nvSpPr>
          <p:cNvPr id="5" name="Rectangle 4"/>
          <p:cNvSpPr/>
          <p:nvPr/>
        </p:nvSpPr>
        <p:spPr>
          <a:xfrm>
            <a:off x="1066800" y="1905000"/>
            <a:ext cx="7010400" cy="3970318"/>
          </a:xfrm>
          <a:prstGeom prst="rect">
            <a:avLst/>
          </a:prstGeom>
        </p:spPr>
        <p:txBody>
          <a:bodyPr wrap="square">
            <a:spAutoFit/>
          </a:bodyPr>
          <a:lstStyle/>
          <a:p>
            <a:pPr algn="ctr"/>
            <a:r>
              <a:rPr lang="en-US" b="1" dirty="0">
                <a:latin typeface="KG Miss Kindergarten" panose="02000000000000000000" pitchFamily="2" charset="0"/>
              </a:rPr>
              <a:t>Student Birthdays—Birthday Treat Policy</a:t>
            </a:r>
          </a:p>
          <a:p>
            <a:r>
              <a:rPr lang="en-US" dirty="0" smtClean="0">
                <a:latin typeface="KG Miss Kindergarten" panose="02000000000000000000" pitchFamily="2" charset="0"/>
              </a:rPr>
              <a:t>Oak </a:t>
            </a:r>
            <a:r>
              <a:rPr lang="en-US" dirty="0">
                <a:latin typeface="KG Miss Kindergarten" panose="02000000000000000000" pitchFamily="2" charset="0"/>
              </a:rPr>
              <a:t>Hill’s policy on birthday treats has changed.   W</a:t>
            </a:r>
            <a:r>
              <a:rPr lang="en-US" b="1" dirty="0">
                <a:latin typeface="KG Miss Kindergarten" panose="02000000000000000000" pitchFamily="2" charset="0"/>
              </a:rPr>
              <a:t>e will not celebrate birthdays with edible or non-edible treats.  </a:t>
            </a:r>
            <a:r>
              <a:rPr lang="en-US" dirty="0">
                <a:latin typeface="KG Miss Kindergarten" panose="02000000000000000000" pitchFamily="2" charset="0"/>
              </a:rPr>
              <a:t>This change is due to several factors including health, safety and to preserve instructional time.  Birthdays are very special times for our children and as such, the school will celebrate by providing children with special recognition throughout the day and throughout the school.  </a:t>
            </a:r>
          </a:p>
          <a:p>
            <a:endParaRPr lang="en-US" dirty="0">
              <a:latin typeface="KG Miss Kindergarten" panose="02000000000000000000" pitchFamily="2" charset="0"/>
            </a:endParaRPr>
          </a:p>
          <a:p>
            <a:r>
              <a:rPr lang="en-US" dirty="0">
                <a:latin typeface="KG Miss Kindergarten" panose="02000000000000000000" pitchFamily="2" charset="0"/>
              </a:rPr>
              <a:t>Birthday invitations must be distributed outside of </a:t>
            </a:r>
            <a:endParaRPr lang="en-US" dirty="0" smtClean="0">
              <a:latin typeface="KG Miss Kindergarten" panose="02000000000000000000" pitchFamily="2" charset="0"/>
            </a:endParaRPr>
          </a:p>
          <a:p>
            <a:r>
              <a:rPr lang="en-US" dirty="0" smtClean="0">
                <a:latin typeface="KG Miss Kindergarten" panose="02000000000000000000" pitchFamily="2" charset="0"/>
              </a:rPr>
              <a:t>school </a:t>
            </a:r>
            <a:r>
              <a:rPr lang="en-US" dirty="0">
                <a:latin typeface="KG Miss Kindergarten" panose="02000000000000000000" pitchFamily="2" charset="0"/>
              </a:rPr>
              <a:t>as to not hurt other student’s feelings. </a:t>
            </a:r>
            <a:endParaRPr lang="en-US" dirty="0" smtClean="0">
              <a:latin typeface="KG Miss Kindergarten" panose="02000000000000000000" pitchFamily="2" charset="0"/>
            </a:endParaRPr>
          </a:p>
          <a:p>
            <a:r>
              <a:rPr lang="en-US" dirty="0" smtClean="0">
                <a:latin typeface="KG Miss Kindergarten" panose="02000000000000000000" pitchFamily="2" charset="0"/>
              </a:rPr>
              <a:t>Student addresses </a:t>
            </a:r>
            <a:r>
              <a:rPr lang="en-US" dirty="0">
                <a:latin typeface="KG Miss Kindergarten" panose="02000000000000000000" pitchFamily="2" charset="0"/>
              </a:rPr>
              <a:t>can be found in the school </a:t>
            </a:r>
            <a:endParaRPr lang="en-US" dirty="0" smtClean="0">
              <a:latin typeface="KG Miss Kindergarten" panose="02000000000000000000" pitchFamily="2" charset="0"/>
            </a:endParaRPr>
          </a:p>
          <a:p>
            <a:r>
              <a:rPr lang="en-US" dirty="0" smtClean="0">
                <a:latin typeface="KG Miss Kindergarten" panose="02000000000000000000" pitchFamily="2" charset="0"/>
              </a:rPr>
              <a:t>directory</a:t>
            </a:r>
            <a:r>
              <a:rPr lang="en-US" dirty="0">
                <a:latin typeface="KG Miss Kindergarten" panose="02000000000000000000" pitchFamily="2" charset="0"/>
              </a:rPr>
              <a:t>.</a:t>
            </a:r>
            <a:endParaRPr lang="en-US" dirty="0">
              <a:latin typeface="KG Miss Kindergarten" panose="02000000000000000000"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algn="ctr">
              <a:spcBef>
                <a:spcPct val="0"/>
              </a:spcBef>
              <a:defRPr/>
            </a:pPr>
            <a:r>
              <a:rPr lang="en-US" sz="4800" dirty="0">
                <a:latin typeface="DK Moonlight Serenade" pitchFamily="50" charset="0"/>
              </a:rPr>
              <a:t>Classroom Schedule</a:t>
            </a:r>
            <a:endParaRPr lang="en-US" sz="4800" dirty="0">
              <a:ln w="17780" cmpd="sng">
                <a:solidFill>
                  <a:srgbClr val="FFFFFF"/>
                </a:solidFill>
                <a:prstDash val="solid"/>
                <a:miter lim="800000"/>
              </a:ln>
              <a:effectLst>
                <a:outerShdw blurRad="50800" algn="tl" rotWithShape="0">
                  <a:srgbClr val="000000"/>
                </a:outerShdw>
              </a:effectLst>
              <a:latin typeface="DK Moonlight Serenade" pitchFamily="50" charset="0"/>
              <a:ea typeface="+mj-ea"/>
              <a:cs typeface="+mj-cs"/>
            </a:endParaRPr>
          </a:p>
        </p:txBody>
      </p:sp>
      <p:sp>
        <p:nvSpPr>
          <p:cNvPr id="5" name="Rectangle 4"/>
          <p:cNvSpPr/>
          <p:nvPr/>
        </p:nvSpPr>
        <p:spPr>
          <a:xfrm>
            <a:off x="990600" y="1981200"/>
            <a:ext cx="5791200" cy="3970318"/>
          </a:xfrm>
          <a:prstGeom prst="rect">
            <a:avLst/>
          </a:prstGeom>
        </p:spPr>
        <p:txBody>
          <a:bodyPr wrap="square">
            <a:spAutoFit/>
          </a:bodyPr>
          <a:lstStyle/>
          <a:p>
            <a:r>
              <a:rPr lang="en-US" dirty="0">
                <a:latin typeface="KG Miss Kindergarten" panose="02000000000000000000" pitchFamily="2" charset="0"/>
              </a:rPr>
              <a:t>8: 25-9:00	Makerspace and Announcements</a:t>
            </a:r>
          </a:p>
          <a:p>
            <a:r>
              <a:rPr lang="en-US" dirty="0">
                <a:latin typeface="KG Miss Kindergarten" panose="02000000000000000000" pitchFamily="2" charset="0"/>
              </a:rPr>
              <a:t>9:00-9:30	Writing </a:t>
            </a:r>
          </a:p>
          <a:p>
            <a:r>
              <a:rPr lang="en-US" dirty="0">
                <a:latin typeface="KG Miss Kindergarten" panose="02000000000000000000" pitchFamily="2" charset="0"/>
              </a:rPr>
              <a:t>9:30-11:00	Literacy</a:t>
            </a:r>
          </a:p>
          <a:p>
            <a:r>
              <a:rPr lang="en-US" dirty="0">
                <a:latin typeface="KG Miss Kindergarten" panose="02000000000000000000" pitchFamily="2" charset="0"/>
              </a:rPr>
              <a:t>11:05-11:35	</a:t>
            </a:r>
            <a:r>
              <a:rPr lang="en-US" dirty="0" smtClean="0">
                <a:latin typeface="KG Miss Kindergarten" panose="02000000000000000000" pitchFamily="2" charset="0"/>
              </a:rPr>
              <a:t>            Lunch</a:t>
            </a:r>
            <a:endParaRPr lang="en-US" dirty="0">
              <a:latin typeface="KG Miss Kindergarten" panose="02000000000000000000" pitchFamily="2" charset="0"/>
            </a:endParaRPr>
          </a:p>
          <a:p>
            <a:r>
              <a:rPr lang="en-US" dirty="0">
                <a:latin typeface="KG Miss Kindergarten" panose="02000000000000000000" pitchFamily="2" charset="0"/>
              </a:rPr>
              <a:t>11:35-12:55	Math</a:t>
            </a:r>
          </a:p>
          <a:p>
            <a:r>
              <a:rPr lang="en-US" dirty="0">
                <a:latin typeface="KG Miss Kindergarten" panose="02000000000000000000" pitchFamily="2" charset="0"/>
              </a:rPr>
              <a:t>12:55-1:20	Restroom and Recess Break</a:t>
            </a:r>
          </a:p>
          <a:p>
            <a:r>
              <a:rPr lang="en-US" dirty="0">
                <a:latin typeface="KG Miss Kindergarten" panose="02000000000000000000" pitchFamily="2" charset="0"/>
              </a:rPr>
              <a:t>1:25-2:10	</a:t>
            </a:r>
            <a:r>
              <a:rPr lang="en-US" dirty="0" smtClean="0">
                <a:latin typeface="KG Miss Kindergarten" panose="02000000000000000000" pitchFamily="2" charset="0"/>
              </a:rPr>
              <a:t>            Science/Social </a:t>
            </a:r>
            <a:r>
              <a:rPr lang="en-US" dirty="0">
                <a:latin typeface="KG Miss Kindergarten" panose="02000000000000000000" pitchFamily="2" charset="0"/>
              </a:rPr>
              <a:t>Studies</a:t>
            </a:r>
          </a:p>
          <a:p>
            <a:r>
              <a:rPr lang="en-US" dirty="0">
                <a:latin typeface="KG Miss Kindergarten" panose="02000000000000000000" pitchFamily="2" charset="0"/>
              </a:rPr>
              <a:t>2:10-2:30	Snack and Pack </a:t>
            </a:r>
          </a:p>
          <a:p>
            <a:r>
              <a:rPr lang="en-US" dirty="0">
                <a:latin typeface="KG Miss Kindergarten" panose="02000000000000000000" pitchFamily="2" charset="0"/>
              </a:rPr>
              <a:t>2:30-3:30	Specials</a:t>
            </a:r>
          </a:p>
          <a:p>
            <a:r>
              <a:rPr lang="en-US" dirty="0">
                <a:latin typeface="KG Miss Kindergarten" panose="02000000000000000000" pitchFamily="2" charset="0"/>
              </a:rPr>
              <a:t>3:30-3:40	Gather and go home!</a:t>
            </a:r>
          </a:p>
          <a:p>
            <a:endParaRPr lang="en-US" dirty="0">
              <a:latin typeface="KG Miss Kindergarten" panose="02000000000000000000" pitchFamily="2" charset="0"/>
            </a:endParaRPr>
          </a:p>
          <a:p>
            <a:pPr algn="ctr"/>
            <a:r>
              <a:rPr lang="en-US" dirty="0">
                <a:latin typeface="KG Miss Kindergarten" panose="02000000000000000000" pitchFamily="2" charset="0"/>
              </a:rPr>
              <a:t>*Counselor Lesson: </a:t>
            </a:r>
            <a:endParaRPr lang="en-US" dirty="0" smtClean="0">
              <a:latin typeface="KG Miss Kindergarten" panose="02000000000000000000" pitchFamily="2" charset="0"/>
            </a:endParaRPr>
          </a:p>
          <a:p>
            <a:pPr algn="ctr"/>
            <a:r>
              <a:rPr lang="en-US" dirty="0" smtClean="0">
                <a:latin typeface="KG Miss Kindergarten" panose="02000000000000000000" pitchFamily="2" charset="0"/>
              </a:rPr>
              <a:t>Every </a:t>
            </a:r>
            <a:r>
              <a:rPr lang="en-US" dirty="0">
                <a:latin typeface="KG Miss Kindergarten" panose="02000000000000000000" pitchFamily="2" charset="0"/>
              </a:rPr>
              <a:t>other Monday from 9:00-9:30</a:t>
            </a:r>
          </a:p>
          <a:p>
            <a:pPr algn="ctr"/>
            <a:r>
              <a:rPr lang="en-US" dirty="0">
                <a:latin typeface="KG Miss Kindergarten" panose="02000000000000000000" pitchFamily="2" charset="0"/>
              </a:rPr>
              <a:t>*Library Check Out: Thursdays from 11:35-12:05</a:t>
            </a:r>
            <a:endParaRPr lang="en-US" dirty="0">
              <a:latin typeface="KG Miss Kindergarten" panose="02000000000000000000"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38200"/>
            <a:ext cx="7772400" cy="1143000"/>
          </a:xfrm>
          <a:prstGeom prst="rect">
            <a:avLst/>
          </a:prstGeom>
        </p:spPr>
        <p:txBody>
          <a:bodyPr>
            <a:normAutofit/>
          </a:bodyPr>
          <a:lstStyle/>
          <a:p>
            <a:pPr algn="ctr">
              <a:spcBef>
                <a:spcPct val="0"/>
              </a:spcBef>
              <a:defRPr/>
            </a:pPr>
            <a:r>
              <a:rPr lang="en-US" sz="4800" dirty="0">
                <a:latin typeface="DK Moonlight Serenade" pitchFamily="50" charset="0"/>
              </a:rPr>
              <a:t>Positive Discipline</a:t>
            </a:r>
            <a:endParaRPr lang="en-US" sz="4800" dirty="0">
              <a:ln w="17780" cmpd="sng">
                <a:solidFill>
                  <a:srgbClr val="FFFFFF"/>
                </a:solidFill>
                <a:prstDash val="solid"/>
                <a:miter lim="800000"/>
              </a:ln>
              <a:effectLst>
                <a:outerShdw blurRad="50800" algn="tl" rotWithShape="0">
                  <a:srgbClr val="000000"/>
                </a:outerShdw>
              </a:effectLst>
              <a:latin typeface="DK Moonlight Serenade" pitchFamily="50" charset="0"/>
              <a:ea typeface="+mj-ea"/>
              <a:cs typeface="+mj-cs"/>
            </a:endParaRPr>
          </a:p>
        </p:txBody>
      </p:sp>
      <p:sp>
        <p:nvSpPr>
          <p:cNvPr id="5" name="Rectangle 4"/>
          <p:cNvSpPr/>
          <p:nvPr/>
        </p:nvSpPr>
        <p:spPr>
          <a:xfrm>
            <a:off x="1066800" y="1905000"/>
            <a:ext cx="5791200" cy="3416320"/>
          </a:xfrm>
          <a:prstGeom prst="rect">
            <a:avLst/>
          </a:prstGeom>
        </p:spPr>
        <p:txBody>
          <a:bodyPr wrap="square">
            <a:spAutoFit/>
          </a:bodyPr>
          <a:lstStyle/>
          <a:p>
            <a:r>
              <a:rPr lang="en-US" dirty="0">
                <a:latin typeface="KG Miss Kindergarten" panose="02000000000000000000" pitchFamily="2" charset="0"/>
              </a:rPr>
              <a:t>Social Thinking </a:t>
            </a:r>
          </a:p>
          <a:p>
            <a:pPr lvl="1"/>
            <a:r>
              <a:rPr lang="en-US" dirty="0">
                <a:latin typeface="KG Miss Kindergarten" panose="02000000000000000000" pitchFamily="2" charset="0"/>
              </a:rPr>
              <a:t>Expected/Unexpected Behavior</a:t>
            </a:r>
          </a:p>
          <a:p>
            <a:endParaRPr lang="en-US" dirty="0">
              <a:latin typeface="KG Miss Kindergarten" panose="02000000000000000000" pitchFamily="2" charset="0"/>
            </a:endParaRPr>
          </a:p>
          <a:p>
            <a:r>
              <a:rPr lang="en-US" dirty="0">
                <a:latin typeface="KG Miss Kindergarten" panose="02000000000000000000" pitchFamily="2" charset="0"/>
              </a:rPr>
              <a:t>Whole Class: Scoreboard</a:t>
            </a:r>
          </a:p>
          <a:p>
            <a:pPr lvl="1"/>
            <a:endParaRPr lang="en-US" dirty="0">
              <a:latin typeface="KG Miss Kindergarten" panose="02000000000000000000" pitchFamily="2" charset="0"/>
            </a:endParaRPr>
          </a:p>
          <a:p>
            <a:r>
              <a:rPr lang="en-US" dirty="0">
                <a:latin typeface="KG Miss Kindergarten" panose="02000000000000000000" pitchFamily="2" charset="0"/>
              </a:rPr>
              <a:t>Individual</a:t>
            </a:r>
          </a:p>
          <a:p>
            <a:pPr lvl="1"/>
            <a:r>
              <a:rPr lang="en-US" dirty="0">
                <a:latin typeface="KG Miss Kindergarten" panose="02000000000000000000" pitchFamily="2" charset="0"/>
              </a:rPr>
              <a:t>Special announcement shout-out</a:t>
            </a:r>
          </a:p>
          <a:p>
            <a:pPr lvl="1"/>
            <a:r>
              <a:rPr lang="en-US" dirty="0">
                <a:latin typeface="KG Miss Kindergarten" panose="02000000000000000000" pitchFamily="2" charset="0"/>
              </a:rPr>
              <a:t>Treasure Chest: Non-Edible Donations Welcome</a:t>
            </a:r>
          </a:p>
          <a:p>
            <a:pPr lvl="1"/>
            <a:r>
              <a:rPr lang="en-US" dirty="0">
                <a:latin typeface="KG Miss Kindergarten" panose="02000000000000000000" pitchFamily="2" charset="0"/>
              </a:rPr>
              <a:t>Reward Tickets</a:t>
            </a:r>
          </a:p>
          <a:p>
            <a:pPr lvl="1"/>
            <a:r>
              <a:rPr lang="en-US" dirty="0">
                <a:latin typeface="KG Miss Kindergarten" panose="02000000000000000000" pitchFamily="2" charset="0"/>
              </a:rPr>
              <a:t>Daily Behavior Sheet</a:t>
            </a:r>
          </a:p>
          <a:p>
            <a:pPr lvl="1"/>
            <a:r>
              <a:rPr lang="en-US" dirty="0">
                <a:latin typeface="KG Miss Kindergarten" panose="02000000000000000000" pitchFamily="2" charset="0"/>
              </a:rPr>
              <a:t>3 Strikes = A “Game Plan”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103" t="3218" r="49823" b="2528"/>
          <a:stretch/>
        </p:blipFill>
        <p:spPr>
          <a:xfrm>
            <a:off x="5948928" y="1581149"/>
            <a:ext cx="2052071" cy="247650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38200"/>
            <a:ext cx="7772400" cy="1143000"/>
          </a:xfrm>
          <a:prstGeom prst="rect">
            <a:avLst/>
          </a:prstGeom>
        </p:spPr>
        <p:txBody>
          <a:bodyPr>
            <a:normAutofit/>
          </a:bodyPr>
          <a:lstStyle/>
          <a:p>
            <a:pPr algn="ctr">
              <a:spcBef>
                <a:spcPct val="0"/>
              </a:spcBef>
              <a:defRPr/>
            </a:pPr>
            <a:r>
              <a:rPr lang="en-US" sz="4800" dirty="0">
                <a:latin typeface="DK Moonlight Serenade" pitchFamily="50" charset="0"/>
              </a:rPr>
              <a:t>Grading</a:t>
            </a:r>
            <a:endParaRPr lang="en-US" sz="4800" dirty="0">
              <a:ln w="17780" cmpd="sng">
                <a:solidFill>
                  <a:srgbClr val="FFFFFF"/>
                </a:solidFill>
                <a:prstDash val="solid"/>
                <a:miter lim="800000"/>
              </a:ln>
              <a:effectLst>
                <a:outerShdw blurRad="50800" algn="tl" rotWithShape="0">
                  <a:srgbClr val="000000"/>
                </a:outerShdw>
              </a:effectLst>
              <a:latin typeface="DK Moonlight Serenade" pitchFamily="50" charset="0"/>
              <a:ea typeface="+mj-ea"/>
              <a:cs typeface="+mj-cs"/>
            </a:endParaRPr>
          </a:p>
        </p:txBody>
      </p:sp>
      <p:sp>
        <p:nvSpPr>
          <p:cNvPr id="5" name="Rectangle 4"/>
          <p:cNvSpPr/>
          <p:nvPr/>
        </p:nvSpPr>
        <p:spPr>
          <a:xfrm>
            <a:off x="914400" y="1447800"/>
            <a:ext cx="7467600" cy="4524315"/>
          </a:xfrm>
          <a:prstGeom prst="rect">
            <a:avLst/>
          </a:prstGeom>
        </p:spPr>
        <p:txBody>
          <a:bodyPr wrap="square">
            <a:spAutoFit/>
          </a:bodyPr>
          <a:lstStyle/>
          <a:p>
            <a:r>
              <a:rPr lang="en-US" sz="1600" dirty="0">
                <a:latin typeface="KG Miss Kindergarten" panose="02000000000000000000" pitchFamily="2" charset="0"/>
              </a:rPr>
              <a:t>Star or Smiley face = checked together in class</a:t>
            </a:r>
            <a:r>
              <a:rPr lang="en-US" sz="1600" dirty="0" smtClean="0">
                <a:latin typeface="KG Miss Kindergarten" panose="02000000000000000000" pitchFamily="2" charset="0"/>
              </a:rPr>
              <a:t>.</a:t>
            </a:r>
          </a:p>
          <a:p>
            <a:endParaRPr lang="en-US" sz="1600" dirty="0">
              <a:latin typeface="KG Miss Kindergarten" panose="02000000000000000000" pitchFamily="2" charset="0"/>
            </a:endParaRPr>
          </a:p>
          <a:p>
            <a:r>
              <a:rPr lang="en-US" sz="1600" dirty="0">
                <a:latin typeface="KG Miss Kindergarten" panose="02000000000000000000" pitchFamily="2" charset="0"/>
              </a:rPr>
              <a:t>The assignments recorded in the gradebook will come home </a:t>
            </a:r>
            <a:endParaRPr lang="en-US" sz="1600" dirty="0" smtClean="0">
              <a:latin typeface="KG Miss Kindergarten" panose="02000000000000000000" pitchFamily="2" charset="0"/>
            </a:endParaRPr>
          </a:p>
          <a:p>
            <a:r>
              <a:rPr lang="en-US" sz="1600" dirty="0" smtClean="0">
                <a:latin typeface="KG Miss Kindergarten" panose="02000000000000000000" pitchFamily="2" charset="0"/>
              </a:rPr>
              <a:t>with </a:t>
            </a:r>
            <a:r>
              <a:rPr lang="en-US" sz="1600" dirty="0">
                <a:latin typeface="KG Miss Kindergarten" panose="02000000000000000000" pitchFamily="2" charset="0"/>
              </a:rPr>
              <a:t>a 3, 2, or 1. </a:t>
            </a:r>
            <a:endParaRPr lang="en-US" sz="1600" dirty="0" smtClean="0">
              <a:latin typeface="KG Miss Kindergarten" panose="02000000000000000000" pitchFamily="2" charset="0"/>
            </a:endParaRPr>
          </a:p>
          <a:p>
            <a:endParaRPr lang="en-US" sz="1600" dirty="0">
              <a:latin typeface="KG Miss Kindergarten" panose="02000000000000000000" pitchFamily="2" charset="0"/>
            </a:endParaRPr>
          </a:p>
          <a:p>
            <a:r>
              <a:rPr lang="en-US" sz="1600" dirty="0">
                <a:latin typeface="KG Miss Kindergarten" panose="02000000000000000000" pitchFamily="2" charset="0"/>
              </a:rPr>
              <a:t>On the grade card, here’s what it looks like</a:t>
            </a:r>
          </a:p>
          <a:p>
            <a:pPr lvl="1"/>
            <a:r>
              <a:rPr lang="en-US" sz="1600" dirty="0">
                <a:latin typeface="KG Miss Kindergarten" panose="02000000000000000000" pitchFamily="2" charset="0"/>
              </a:rPr>
              <a:t>	</a:t>
            </a:r>
            <a:r>
              <a:rPr lang="en-US" sz="1600" b="1" dirty="0">
                <a:latin typeface="KG Miss Kindergarten" panose="02000000000000000000" pitchFamily="2" charset="0"/>
              </a:rPr>
              <a:t>3=Proficient</a:t>
            </a:r>
          </a:p>
          <a:p>
            <a:pPr lvl="2"/>
            <a:r>
              <a:rPr lang="en-US" sz="1600" dirty="0">
                <a:latin typeface="KG Miss Kindergarten" panose="02000000000000000000" pitchFamily="2" charset="0"/>
              </a:rPr>
              <a:t>Masters skills and concepts </a:t>
            </a:r>
          </a:p>
          <a:p>
            <a:pPr lvl="2"/>
            <a:r>
              <a:rPr lang="en-US" sz="1600" dirty="0">
                <a:latin typeface="KG Miss Kindergarten" panose="02000000000000000000" pitchFamily="2" charset="0"/>
              </a:rPr>
              <a:t>Independently applies and demonstrates knowledge</a:t>
            </a:r>
          </a:p>
          <a:p>
            <a:pPr lvl="2"/>
            <a:endParaRPr lang="en-US" sz="1600" dirty="0">
              <a:latin typeface="KG Miss Kindergarten" panose="02000000000000000000" pitchFamily="2" charset="0"/>
            </a:endParaRPr>
          </a:p>
          <a:p>
            <a:pPr lvl="2"/>
            <a:r>
              <a:rPr lang="en-US" sz="1600" b="1" dirty="0">
                <a:latin typeface="KG Miss Kindergarten" panose="02000000000000000000" pitchFamily="2" charset="0"/>
              </a:rPr>
              <a:t>2=Developing</a:t>
            </a:r>
          </a:p>
          <a:p>
            <a:pPr lvl="2"/>
            <a:r>
              <a:rPr lang="en-US" sz="1600" dirty="0">
                <a:latin typeface="KG Miss Kindergarten" panose="02000000000000000000" pitchFamily="2" charset="0"/>
              </a:rPr>
              <a:t>Making progress, learning skills, and applying concepts with </a:t>
            </a:r>
          </a:p>
          <a:p>
            <a:pPr lvl="2"/>
            <a:r>
              <a:rPr lang="en-US" sz="1600" dirty="0">
                <a:latin typeface="KG Miss Kindergarten" panose="02000000000000000000" pitchFamily="2" charset="0"/>
              </a:rPr>
              <a:t>Appropriate support</a:t>
            </a:r>
          </a:p>
          <a:p>
            <a:pPr lvl="2"/>
            <a:endParaRPr lang="en-US" sz="1600" dirty="0">
              <a:latin typeface="KG Miss Kindergarten" panose="02000000000000000000" pitchFamily="2" charset="0"/>
            </a:endParaRPr>
          </a:p>
          <a:p>
            <a:pPr lvl="2"/>
            <a:r>
              <a:rPr lang="en-US" sz="1600" b="1" dirty="0">
                <a:latin typeface="KG Miss Kindergarten" panose="02000000000000000000" pitchFamily="2" charset="0"/>
              </a:rPr>
              <a:t>1=Requires Support</a:t>
            </a:r>
          </a:p>
          <a:p>
            <a:pPr lvl="2"/>
            <a:r>
              <a:rPr lang="en-US" sz="1600" dirty="0">
                <a:latin typeface="KG Miss Kindergarten" panose="02000000000000000000" pitchFamily="2" charset="0"/>
              </a:rPr>
              <a:t>1 on 1 support or small group assistance</a:t>
            </a:r>
          </a:p>
          <a:p>
            <a:pPr lvl="2"/>
            <a:r>
              <a:rPr lang="en-US" sz="1600" dirty="0">
                <a:latin typeface="KG Miss Kindergarten" panose="02000000000000000000" pitchFamily="2" charset="0"/>
              </a:rPr>
              <a:t>May require intervention from teacher or support staff</a:t>
            </a:r>
          </a:p>
          <a:p>
            <a:pPr lvl="2"/>
            <a:r>
              <a:rPr lang="en-US" sz="1600" dirty="0">
                <a:latin typeface="KG Miss Kindergarten" panose="02000000000000000000" pitchFamily="2" charset="0"/>
              </a:rPr>
              <a:t>Limited independence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algn="ctr">
              <a:spcBef>
                <a:spcPct val="0"/>
              </a:spcBef>
              <a:defRPr/>
            </a:pPr>
            <a:r>
              <a:rPr lang="en-US" sz="4800" dirty="0">
                <a:latin typeface="DK Moonlight Serenade" pitchFamily="50" charset="0"/>
              </a:rPr>
              <a:t>Communication</a:t>
            </a:r>
            <a:endParaRPr lang="en-US" sz="4800" dirty="0">
              <a:ln w="17780" cmpd="sng">
                <a:solidFill>
                  <a:srgbClr val="FFFFFF"/>
                </a:solidFill>
                <a:prstDash val="solid"/>
                <a:miter lim="800000"/>
              </a:ln>
              <a:effectLst>
                <a:outerShdw blurRad="50800" algn="tl" rotWithShape="0">
                  <a:srgbClr val="000000"/>
                </a:outerShdw>
              </a:effectLst>
              <a:latin typeface="DK Moonlight Serenade" pitchFamily="50" charset="0"/>
              <a:ea typeface="+mj-ea"/>
              <a:cs typeface="+mj-cs"/>
            </a:endParaRPr>
          </a:p>
        </p:txBody>
      </p:sp>
      <p:sp>
        <p:nvSpPr>
          <p:cNvPr id="5" name="Rectangle 4"/>
          <p:cNvSpPr/>
          <p:nvPr/>
        </p:nvSpPr>
        <p:spPr>
          <a:xfrm>
            <a:off x="1143000" y="1981200"/>
            <a:ext cx="6705600" cy="3693319"/>
          </a:xfrm>
          <a:prstGeom prst="rect">
            <a:avLst/>
          </a:prstGeom>
        </p:spPr>
        <p:txBody>
          <a:bodyPr wrap="square">
            <a:spAutoFit/>
          </a:bodyPr>
          <a:lstStyle/>
          <a:p>
            <a:r>
              <a:rPr lang="en-US" dirty="0">
                <a:latin typeface="KG Miss Kindergarten" panose="02000000000000000000" pitchFamily="2" charset="0"/>
              </a:rPr>
              <a:t>School Website&gt;Staff&gt;Teacher Websites </a:t>
            </a:r>
            <a:r>
              <a:rPr lang="en-US" dirty="0">
                <a:latin typeface="KG Miss Kindergarten" panose="02000000000000000000" pitchFamily="2" charset="0"/>
                <a:hlinkClick r:id="rId3"/>
              </a:rPr>
              <a:t>www.bluevalleyk12.org/ohe</a:t>
            </a:r>
            <a:endParaRPr lang="en-US" dirty="0">
              <a:latin typeface="KG Miss Kindergarten" panose="02000000000000000000" pitchFamily="2" charset="0"/>
            </a:endParaRPr>
          </a:p>
          <a:p>
            <a:endParaRPr lang="en-US" dirty="0">
              <a:latin typeface="KG Miss Kindergarten" panose="02000000000000000000" pitchFamily="2" charset="0"/>
            </a:endParaRPr>
          </a:p>
          <a:p>
            <a:r>
              <a:rPr lang="en-US" dirty="0">
                <a:latin typeface="KG Miss Kindergarten" panose="02000000000000000000" pitchFamily="2" charset="0"/>
                <a:hlinkClick r:id="rId4"/>
              </a:rPr>
              <a:t>Email: </a:t>
            </a:r>
            <a:r>
              <a:rPr lang="en-US" dirty="0">
                <a:latin typeface="KG Miss Kindergarten" panose="02000000000000000000" pitchFamily="2" charset="0"/>
                <a:hlinkClick r:id="rId5"/>
              </a:rPr>
              <a:t>jnelsEn@bluevalleyk12.org</a:t>
            </a:r>
            <a:r>
              <a:rPr lang="en-US" dirty="0">
                <a:latin typeface="KG Miss Kindergarten" panose="02000000000000000000" pitchFamily="2" charset="0"/>
              </a:rPr>
              <a:t> </a:t>
            </a:r>
          </a:p>
          <a:p>
            <a:pPr lvl="1"/>
            <a:r>
              <a:rPr lang="en-US" dirty="0">
                <a:solidFill>
                  <a:srgbClr val="FF0000"/>
                </a:solidFill>
                <a:latin typeface="KG Miss Kindergarten" panose="02000000000000000000" pitchFamily="2" charset="0"/>
              </a:rPr>
              <a:t>Do not use “contact me” link on website!</a:t>
            </a:r>
          </a:p>
          <a:p>
            <a:r>
              <a:rPr lang="en-US" dirty="0">
                <a:latin typeface="KG Miss Kindergarten" panose="02000000000000000000" pitchFamily="2" charset="0"/>
              </a:rPr>
              <a:t>Twitter: @</a:t>
            </a:r>
            <a:r>
              <a:rPr lang="en-US" dirty="0" err="1">
                <a:latin typeface="KG Miss Kindergarten" panose="02000000000000000000" pitchFamily="2" charset="0"/>
              </a:rPr>
              <a:t>HawkTweets</a:t>
            </a:r>
            <a:r>
              <a:rPr lang="en-US" dirty="0">
                <a:latin typeface="KG Miss Kindergarten" panose="02000000000000000000" pitchFamily="2" charset="0"/>
              </a:rPr>
              <a:t> 	@</a:t>
            </a:r>
            <a:r>
              <a:rPr lang="en-US" dirty="0" err="1">
                <a:latin typeface="KG Miss Kindergarten" panose="02000000000000000000" pitchFamily="2" charset="0"/>
              </a:rPr>
              <a:t>OHENelsen</a:t>
            </a:r>
            <a:endParaRPr lang="en-US" dirty="0">
              <a:latin typeface="KG Miss Kindergarten" panose="02000000000000000000" pitchFamily="2" charset="0"/>
            </a:endParaRPr>
          </a:p>
          <a:p>
            <a:endParaRPr lang="en-US" dirty="0">
              <a:latin typeface="KG Miss Kindergarten" panose="02000000000000000000" pitchFamily="2" charset="0"/>
            </a:endParaRPr>
          </a:p>
          <a:p>
            <a:r>
              <a:rPr lang="en-US" dirty="0">
                <a:latin typeface="KG Miss Kindergarten" panose="02000000000000000000" pitchFamily="2" charset="0"/>
              </a:rPr>
              <a:t>Please CC both of the following email addresses in any absence or dismissal change emails. The earlier in the day the better! </a:t>
            </a:r>
          </a:p>
          <a:p>
            <a:r>
              <a:rPr lang="en-US" dirty="0">
                <a:latin typeface="KG Miss Kindergarten" panose="02000000000000000000" pitchFamily="2" charset="0"/>
              </a:rPr>
              <a:t>	 </a:t>
            </a:r>
            <a:r>
              <a:rPr lang="en-US" dirty="0">
                <a:latin typeface="KG Miss Kindergarten" panose="02000000000000000000" pitchFamily="2" charset="0"/>
                <a:hlinkClick r:id="rId6"/>
              </a:rPr>
              <a:t>csalter@bluevalleyk12.org</a:t>
            </a:r>
            <a:r>
              <a:rPr lang="en-US" dirty="0">
                <a:latin typeface="KG Miss Kindergarten" panose="02000000000000000000" pitchFamily="2" charset="0"/>
              </a:rPr>
              <a:t> </a:t>
            </a:r>
          </a:p>
          <a:p>
            <a:r>
              <a:rPr lang="en-US" dirty="0">
                <a:latin typeface="KG Miss Kindergarten" panose="02000000000000000000" pitchFamily="2" charset="0"/>
              </a:rPr>
              <a:t>	 </a:t>
            </a:r>
            <a:r>
              <a:rPr lang="en-US" dirty="0">
                <a:latin typeface="KG Miss Kindergarten" panose="02000000000000000000" pitchFamily="2" charset="0"/>
                <a:hlinkClick r:id="rId7"/>
              </a:rPr>
              <a:t>hstolz@bluevalleyk12.org</a:t>
            </a:r>
            <a:r>
              <a:rPr lang="en-US" dirty="0">
                <a:latin typeface="KG Miss Kindergarten" panose="02000000000000000000" pitchFamily="2" charset="0"/>
              </a:rPr>
              <a:t> </a:t>
            </a:r>
          </a:p>
          <a:p>
            <a:r>
              <a:rPr lang="en-US" dirty="0">
                <a:latin typeface="KG Miss Kindergarten" panose="02000000000000000000" pitchFamily="2" charset="0"/>
              </a:rPr>
              <a:t>	 </a:t>
            </a:r>
            <a:r>
              <a:rPr lang="en-US" dirty="0">
                <a:latin typeface="KG Miss Kindergarten" panose="02000000000000000000" pitchFamily="2" charset="0"/>
                <a:hlinkClick r:id="rId8"/>
              </a:rPr>
              <a:t>OHE-admins@bluevalleyk12.org</a:t>
            </a:r>
            <a:r>
              <a:rPr lang="en-US" dirty="0">
                <a:latin typeface="KG Miss Kindergarten" panose="02000000000000000000" pitchFamily="2"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914400"/>
            <a:ext cx="7772400" cy="1143000"/>
          </a:xfrm>
          <a:prstGeom prst="rect">
            <a:avLst/>
          </a:prstGeom>
        </p:spPr>
        <p:txBody>
          <a:bodyPr>
            <a:normAutofit/>
          </a:bodyPr>
          <a:lstStyle/>
          <a:p>
            <a:pPr algn="ctr">
              <a:spcBef>
                <a:spcPct val="0"/>
              </a:spcBef>
              <a:defRPr/>
            </a:pPr>
            <a:r>
              <a:rPr lang="en-US" sz="4800" dirty="0">
                <a:latin typeface="DK Moonlight Serenade" pitchFamily="50" charset="0"/>
              </a:rPr>
              <a:t>A Few More Things! </a:t>
            </a:r>
            <a:endParaRPr lang="en-US" sz="4800" dirty="0">
              <a:ln w="17780" cmpd="sng">
                <a:solidFill>
                  <a:srgbClr val="FFFFFF"/>
                </a:solidFill>
                <a:prstDash val="solid"/>
                <a:miter lim="800000"/>
              </a:ln>
              <a:effectLst>
                <a:outerShdw blurRad="50800" algn="tl" rotWithShape="0">
                  <a:srgbClr val="000000"/>
                </a:outerShdw>
              </a:effectLst>
              <a:latin typeface="DK Moonlight Serenade" pitchFamily="50" charset="0"/>
              <a:ea typeface="+mj-ea"/>
              <a:cs typeface="+mj-cs"/>
            </a:endParaRPr>
          </a:p>
        </p:txBody>
      </p:sp>
      <p:sp>
        <p:nvSpPr>
          <p:cNvPr id="5" name="Rectangle 4"/>
          <p:cNvSpPr/>
          <p:nvPr/>
        </p:nvSpPr>
        <p:spPr>
          <a:xfrm>
            <a:off x="658091" y="1738491"/>
            <a:ext cx="7315200" cy="4524315"/>
          </a:xfrm>
          <a:prstGeom prst="rect">
            <a:avLst/>
          </a:prstGeom>
        </p:spPr>
        <p:txBody>
          <a:bodyPr wrap="square">
            <a:spAutoFit/>
          </a:bodyPr>
          <a:lstStyle/>
          <a:p>
            <a:pPr lvl="1">
              <a:buFont typeface="Wingdings" panose="05000000000000000000" pitchFamily="2" charset="2"/>
              <a:buChar char="v"/>
            </a:pPr>
            <a:r>
              <a:rPr lang="en-US" dirty="0">
                <a:latin typeface="KG Miss Kindergarten" panose="02000000000000000000" pitchFamily="2" charset="0"/>
              </a:rPr>
              <a:t>Home Reading Calendars will go home each month starting for September. </a:t>
            </a:r>
          </a:p>
          <a:p>
            <a:pPr lvl="1">
              <a:buFont typeface="Wingdings" panose="05000000000000000000" pitchFamily="2" charset="2"/>
              <a:buChar char="v"/>
            </a:pPr>
            <a:endParaRPr lang="en-US" dirty="0">
              <a:latin typeface="KG Miss Kindergarten" panose="02000000000000000000" pitchFamily="2" charset="0"/>
            </a:endParaRPr>
          </a:p>
          <a:p>
            <a:pPr lvl="1">
              <a:buFont typeface="Wingdings" panose="05000000000000000000" pitchFamily="2" charset="2"/>
              <a:buChar char="v"/>
            </a:pPr>
            <a:r>
              <a:rPr lang="en-US" dirty="0">
                <a:latin typeface="KG Miss Kindergarten" panose="02000000000000000000" pitchFamily="2" charset="0"/>
              </a:rPr>
              <a:t>Spelling:  A list will come home after labor day.  The students have one week to study the word lists.  Words will be given in dictation sentences.  IMPORTANT: test days will vary.  Please make sure to check the Weekly Update for the testing dates</a:t>
            </a:r>
            <a:r>
              <a:rPr lang="en-US" dirty="0" smtClean="0">
                <a:latin typeface="KG Miss Kindergarten" panose="02000000000000000000" pitchFamily="2" charset="0"/>
              </a:rPr>
              <a:t>!</a:t>
            </a:r>
          </a:p>
          <a:p>
            <a:pPr lvl="1">
              <a:buFont typeface="Wingdings" panose="05000000000000000000" pitchFamily="2" charset="2"/>
              <a:buChar char="v"/>
            </a:pPr>
            <a:endParaRPr lang="en-US" dirty="0">
              <a:latin typeface="KG Miss Kindergarten" panose="02000000000000000000" pitchFamily="2" charset="0"/>
            </a:endParaRPr>
          </a:p>
          <a:p>
            <a:pPr lvl="1">
              <a:buFont typeface="Wingdings" panose="05000000000000000000" pitchFamily="2" charset="2"/>
              <a:buChar char="v"/>
            </a:pPr>
            <a:r>
              <a:rPr lang="en-US" dirty="0" smtClean="0">
                <a:latin typeface="KG Miss Kindergarten" panose="02000000000000000000" pitchFamily="2" charset="0"/>
              </a:rPr>
              <a:t>2</a:t>
            </a:r>
            <a:r>
              <a:rPr lang="en-US" baseline="30000" dirty="0" smtClean="0">
                <a:latin typeface="KG Miss Kindergarten" panose="02000000000000000000" pitchFamily="2" charset="0"/>
              </a:rPr>
              <a:t>nd</a:t>
            </a:r>
            <a:r>
              <a:rPr lang="en-US" dirty="0" smtClean="0">
                <a:latin typeface="KG Miss Kindergarten" panose="02000000000000000000" pitchFamily="2" charset="0"/>
              </a:rPr>
              <a:t> Grade Homework: Reading and Spelling!  In 2</a:t>
            </a:r>
            <a:r>
              <a:rPr lang="en-US" baseline="30000" dirty="0" smtClean="0">
                <a:latin typeface="KG Miss Kindergarten" panose="02000000000000000000" pitchFamily="2" charset="0"/>
              </a:rPr>
              <a:t>nd</a:t>
            </a:r>
            <a:r>
              <a:rPr lang="en-US" dirty="0" smtClean="0">
                <a:latin typeface="KG Miss Kindergarten" panose="02000000000000000000" pitchFamily="2" charset="0"/>
              </a:rPr>
              <a:t> grade, we think it is important that our students have plenty of time enjoying being a kid and spending quality time with family.  We will send home an OPTIONAL reading </a:t>
            </a:r>
          </a:p>
          <a:p>
            <a:pPr lvl="1"/>
            <a:r>
              <a:rPr lang="en-US" dirty="0" smtClean="0">
                <a:latin typeface="KG Miss Kindergarten" panose="02000000000000000000" pitchFamily="2" charset="0"/>
              </a:rPr>
              <a:t>activity calendar each month.</a:t>
            </a:r>
            <a:endParaRPr lang="en-US" dirty="0">
              <a:latin typeface="KG Miss Kindergarten" panose="02000000000000000000" pitchFamily="2" charset="0"/>
            </a:endParaRPr>
          </a:p>
          <a:p>
            <a:pPr lvl="1">
              <a:buFont typeface="Wingdings" panose="05000000000000000000" pitchFamily="2" charset="2"/>
              <a:buChar char="v"/>
            </a:pPr>
            <a:endParaRPr lang="en-US" dirty="0">
              <a:latin typeface="KG Miss Kindergarten" panose="02000000000000000000" pitchFamily="2" charset="0"/>
            </a:endParaRPr>
          </a:p>
          <a:p>
            <a:pPr lvl="1"/>
            <a:endParaRPr lang="en-US" dirty="0">
              <a:latin typeface="KG Miss Kindergarten" panose="02000000000000000000"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TotalTime>
  <Words>528</Words>
  <Application>Microsoft Office PowerPoint</Application>
  <PresentationFormat>On-screen Show (4:3)</PresentationFormat>
  <Paragraphs>107</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Calibri</vt:lpstr>
      <vt:lpstr>CCLoveYall</vt:lpstr>
      <vt:lpstr>Comic Sans MS</vt:lpstr>
      <vt:lpstr>DK Moonlight Serenade</vt:lpstr>
      <vt:lpstr>KG Miss Kindergarten</vt:lpstr>
      <vt:lpstr>KG One Thing</vt:lpstr>
      <vt:lpstr>KG Strawberry Limeade</vt:lpstr>
      <vt:lpstr>Love Ya Like A Sister Solid</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Nelsen, Jamie E.</cp:lastModifiedBy>
  <cp:revision>7</cp:revision>
  <dcterms:created xsi:type="dcterms:W3CDTF">2013-09-21T12:11:13Z</dcterms:created>
  <dcterms:modified xsi:type="dcterms:W3CDTF">2017-08-30T18:19:37Z</dcterms:modified>
</cp:coreProperties>
</file>